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76" r:id="rId2"/>
    <p:sldId id="282" r:id="rId3"/>
    <p:sldId id="295" r:id="rId4"/>
    <p:sldId id="277" r:id="rId5"/>
    <p:sldId id="278" r:id="rId6"/>
    <p:sldId id="300" r:id="rId7"/>
    <p:sldId id="279" r:id="rId8"/>
    <p:sldId id="280" r:id="rId9"/>
    <p:sldId id="281" r:id="rId10"/>
    <p:sldId id="294" r:id="rId11"/>
    <p:sldId id="285" r:id="rId12"/>
    <p:sldId id="286" r:id="rId13"/>
    <p:sldId id="290" r:id="rId14"/>
    <p:sldId id="283" r:id="rId15"/>
    <p:sldId id="284" r:id="rId16"/>
    <p:sldId id="292" r:id="rId17"/>
    <p:sldId id="297" r:id="rId18"/>
    <p:sldId id="301" r:id="rId19"/>
    <p:sldId id="298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22" autoAdjust="0"/>
  </p:normalViewPr>
  <p:slideViewPr>
    <p:cSldViewPr>
      <p:cViewPr varScale="1">
        <p:scale>
          <a:sx n="122" d="100"/>
          <a:sy n="122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85EA5-1888-4D83-ADBA-AA316A1F2C54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4B65C-0F1D-4577-BA7C-D2209647FE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9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21827"/>
      </p:ext>
    </p:extLst>
  </p:cSld>
  <p:clrMapOvr>
    <a:masterClrMapping/>
  </p:clrMapOvr>
  <p:transition spd="slow" advTm="11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85506"/>
      </p:ext>
    </p:extLst>
  </p:cSld>
  <p:clrMapOvr>
    <a:masterClrMapping/>
  </p:clrMapOvr>
  <p:transition spd="slow" advTm="11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15268"/>
      </p:ext>
    </p:extLst>
  </p:cSld>
  <p:clrMapOvr>
    <a:masterClrMapping/>
  </p:clrMapOvr>
  <p:transition spd="slow" advTm="11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823113"/>
      </p:ext>
    </p:extLst>
  </p:cSld>
  <p:clrMapOvr>
    <a:masterClrMapping/>
  </p:clrMapOvr>
  <p:transition spd="slow" advTm="11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95288"/>
      </p:ext>
    </p:extLst>
  </p:cSld>
  <p:clrMapOvr>
    <a:masterClrMapping/>
  </p:clrMapOvr>
  <p:transition spd="slow" advTm="11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53777"/>
      </p:ext>
    </p:extLst>
  </p:cSld>
  <p:clrMapOvr>
    <a:masterClrMapping/>
  </p:clrMapOvr>
  <p:transition spd="slow" advTm="11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83797"/>
      </p:ext>
    </p:extLst>
  </p:cSld>
  <p:clrMapOvr>
    <a:masterClrMapping/>
  </p:clrMapOvr>
  <p:transition spd="slow" advTm="11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06792"/>
      </p:ext>
    </p:extLst>
  </p:cSld>
  <p:clrMapOvr>
    <a:masterClrMapping/>
  </p:clrMapOvr>
  <p:transition spd="slow" advTm="11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70829"/>
      </p:ext>
    </p:extLst>
  </p:cSld>
  <p:clrMapOvr>
    <a:masterClrMapping/>
  </p:clrMapOvr>
  <p:transition spd="slow" advTm="11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11" y="4119"/>
            <a:ext cx="2656446" cy="77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 userDrawn="1"/>
        </p:nvGrpSpPr>
        <p:grpSpPr>
          <a:xfrm>
            <a:off x="0" y="0"/>
            <a:ext cx="8400361" cy="783343"/>
            <a:chOff x="0" y="0"/>
            <a:chExt cx="8400361" cy="783343"/>
          </a:xfrm>
        </p:grpSpPr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966" y="4119"/>
              <a:ext cx="2656446" cy="779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4119"/>
              <a:ext cx="2656446" cy="779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656446" cy="779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Content Placeholder 7" descr="Camera_Short_S_10287329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0613" y="165131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 descr="DirectorChair_S_BW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752600" y="165131"/>
              <a:ext cx="374904" cy="546354"/>
            </a:xfrm>
            <a:prstGeom prst="rect">
              <a:avLst/>
            </a:prstGeom>
          </p:spPr>
        </p:pic>
        <p:pic>
          <p:nvPicPr>
            <p:cNvPr id="15" name="Picture 14" descr="silhoutette_11925888_s.png"/>
            <p:cNvPicPr>
              <a:picLocks noChangeAspect="1"/>
            </p:cNvPicPr>
            <p:nvPr userDrawn="1"/>
          </p:nvPicPr>
          <p:blipFill>
            <a:blip r:embed="rId5" cstate="print"/>
            <a:srcRect b="44000"/>
            <a:stretch>
              <a:fillRect/>
            </a:stretch>
          </p:blipFill>
          <p:spPr>
            <a:xfrm>
              <a:off x="3276600" y="152939"/>
              <a:ext cx="500825" cy="469392"/>
            </a:xfrm>
            <a:prstGeom prst="rect">
              <a:avLst/>
            </a:prstGeom>
          </p:spPr>
        </p:pic>
        <p:pic>
          <p:nvPicPr>
            <p:cNvPr id="16" name="Picture 15" descr="Trophy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5018646" y="141128"/>
              <a:ext cx="289179" cy="505206"/>
            </a:xfrm>
            <a:prstGeom prst="rect">
              <a:avLst/>
            </a:prstGeom>
          </p:spPr>
        </p:pic>
        <p:pic>
          <p:nvPicPr>
            <p:cNvPr id="17" name="Picture 16" descr="PopcornFat_B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6553200" y="174275"/>
              <a:ext cx="339471" cy="438912"/>
            </a:xfrm>
            <a:prstGeom prst="rect">
              <a:avLst/>
            </a:prstGeom>
          </p:spPr>
        </p:pic>
        <p:pic>
          <p:nvPicPr>
            <p:cNvPr id="22" name="Content Placeholder 7" descr="Camera_Short_S_10287329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43161" y="180086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73193373"/>
      </p:ext>
    </p:extLst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39285"/>
      </p:ext>
    </p:extLst>
  </p:cSld>
  <p:clrMapOvr>
    <a:masterClrMapping/>
  </p:clrMapOvr>
  <p:transition spd="slow" advTm="11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82806"/>
      </p:ext>
    </p:extLst>
  </p:cSld>
  <p:clrMapOvr>
    <a:masterClrMapping/>
  </p:clrMapOvr>
  <p:transition spd="slow" advTm="11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85994"/>
      </p:ext>
    </p:extLst>
  </p:cSld>
  <p:clrMapOvr>
    <a:masterClrMapping/>
  </p:clrMapOvr>
  <p:transition spd="slow" advTm="11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73917"/>
      </p:ext>
    </p:extLst>
  </p:cSld>
  <p:clrMapOvr>
    <a:masterClrMapping/>
  </p:clrMapOvr>
  <p:transition spd="slow" advTm="11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11" y="4119"/>
            <a:ext cx="2656446" cy="77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 userDrawn="1"/>
        </p:nvGrpSpPr>
        <p:grpSpPr>
          <a:xfrm>
            <a:off x="0" y="0"/>
            <a:ext cx="8400361" cy="783343"/>
            <a:chOff x="0" y="0"/>
            <a:chExt cx="8400361" cy="783343"/>
          </a:xfrm>
        </p:grpSpPr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966" y="4119"/>
              <a:ext cx="2656446" cy="779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4119"/>
              <a:ext cx="2656446" cy="779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656446" cy="779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Content Placeholder 7" descr="Camera_Short_S_10287329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0613" y="165131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 descr="DirectorChair_S_BW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752600" y="165131"/>
              <a:ext cx="374904" cy="546354"/>
            </a:xfrm>
            <a:prstGeom prst="rect">
              <a:avLst/>
            </a:prstGeom>
          </p:spPr>
        </p:pic>
        <p:pic>
          <p:nvPicPr>
            <p:cNvPr id="15" name="Picture 14" descr="silhoutette_11925888_s.png"/>
            <p:cNvPicPr>
              <a:picLocks noChangeAspect="1"/>
            </p:cNvPicPr>
            <p:nvPr userDrawn="1"/>
          </p:nvPicPr>
          <p:blipFill>
            <a:blip r:embed="rId5" cstate="print"/>
            <a:srcRect b="44000"/>
            <a:stretch>
              <a:fillRect/>
            </a:stretch>
          </p:blipFill>
          <p:spPr>
            <a:xfrm>
              <a:off x="3276600" y="152939"/>
              <a:ext cx="500825" cy="469392"/>
            </a:xfrm>
            <a:prstGeom prst="rect">
              <a:avLst/>
            </a:prstGeom>
          </p:spPr>
        </p:pic>
        <p:pic>
          <p:nvPicPr>
            <p:cNvPr id="16" name="Picture 15" descr="Trophy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5018646" y="141128"/>
              <a:ext cx="289179" cy="505206"/>
            </a:xfrm>
            <a:prstGeom prst="rect">
              <a:avLst/>
            </a:prstGeom>
          </p:spPr>
        </p:pic>
        <p:pic>
          <p:nvPicPr>
            <p:cNvPr id="17" name="Picture 16" descr="PopcornFat_B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6553200" y="174275"/>
              <a:ext cx="339471" cy="438912"/>
            </a:xfrm>
            <a:prstGeom prst="rect">
              <a:avLst/>
            </a:prstGeom>
          </p:spPr>
        </p:pic>
        <p:pic>
          <p:nvPicPr>
            <p:cNvPr id="18" name="Content Placeholder 7" descr="Camera_Short_S_10287329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943161" y="180086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6159811"/>
      </p:ext>
    </p:extLst>
  </p:cSld>
  <p:clrMapOvr>
    <a:masterClrMapping/>
  </p:clrMapOvr>
  <p:transition spd="slow" advTm="11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30034"/>
      </p:ext>
    </p:extLst>
  </p:cSld>
  <p:clrMapOvr>
    <a:masterClrMapping/>
  </p:clrMapOvr>
  <p:transition spd="slow" advTm="11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0432"/>
      </p:ext>
    </p:extLst>
  </p:cSld>
  <p:clrMapOvr>
    <a:masterClrMapping/>
  </p:clrMapOvr>
  <p:transition spd="slow" advTm="11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96242"/>
      </p:ext>
    </p:extLst>
  </p:cSld>
  <p:clrMapOvr>
    <a:masterClrMapping/>
  </p:clrMapOvr>
  <p:transition spd="slow" advTm="11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40E955-3A34-42C9-AC69-71960F040C4D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0352-330C-450D-BD3D-329A8F41B6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28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653" r:id="rId18"/>
  </p:sldLayoutIdLst>
  <p:transition spd="slow" advTm="11000">
    <p:fade/>
  </p:transition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 txBox="1">
            <a:spLocks/>
          </p:cNvSpPr>
          <p:nvPr/>
        </p:nvSpPr>
        <p:spPr>
          <a:xfrm>
            <a:off x="0" y="1524000"/>
            <a:ext cx="9144000" cy="28194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Century Gothic" pitchFamily="34" charset="0"/>
              </a:rPr>
              <a:t>Toastmasters District 8 </a:t>
            </a: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Welcomes</a:t>
            </a:r>
            <a:r>
              <a:rPr lang="en-US" sz="3500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 </a:t>
            </a: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Century Gothic" pitchFamily="34" charset="0"/>
              </a:rPr>
              <a:t>You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Broadway" pitchFamily="82" charset="0"/>
                <a:ea typeface="+mn-ea"/>
                <a:cs typeface="+mn-cs"/>
              </a:rPr>
              <a:t>Classic Hollywood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Broadway" pitchFamily="82" charset="0"/>
                <a:ea typeface="+mn-ea"/>
                <a:cs typeface="+mn-cs"/>
              </a:rPr>
              <a:t> 1930’s and Beyond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Spring Conference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700" dirty="0" smtClean="0">
                <a:latin typeface="Century Gothic" pitchFamily="34" charset="0"/>
                <a:cs typeface="Times New Roman" pitchFamily="18" charset="0"/>
                <a:sym typeface="Wingdings"/>
              </a:rPr>
              <a:t></a:t>
            </a:r>
            <a:r>
              <a:rPr lang="en-US" sz="1600" dirty="0" smtClean="0">
                <a:latin typeface="Century Gothic" pitchFamily="34" charset="0"/>
                <a:cs typeface="Times New Roman" pitchFamily="18" charset="0"/>
                <a:sym typeface="Wingdings"/>
              </a:rPr>
              <a:t> </a:t>
            </a:r>
            <a:r>
              <a:rPr lang="en-US" sz="2200" dirty="0" smtClean="0">
                <a:latin typeface="Century Gothic" pitchFamily="34" charset="0"/>
                <a:cs typeface="Times New Roman" pitchFamily="18" charset="0"/>
                <a:sym typeface="Wingdings"/>
              </a:rPr>
              <a:t>May 17 &amp; 18, 2013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5" y="4486275"/>
            <a:ext cx="2143125" cy="17954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2718"/>
            <a:ext cx="7055380" cy="1400530"/>
          </a:xfrm>
        </p:spPr>
        <p:txBody>
          <a:bodyPr/>
          <a:lstStyle/>
          <a:p>
            <a:pPr algn="ctr"/>
            <a:r>
              <a:rPr lang="en-US" sz="5000" b="1" dirty="0" smtClean="0"/>
              <a:t>Trivia Challenge</a:t>
            </a:r>
            <a:endParaRPr lang="en-US" sz="5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86263" y="2052925"/>
            <a:ext cx="6711654" cy="4195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Which is the first Walt Disney animated classic and the first animated full-color movie to be produced?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Snow White</a:t>
            </a:r>
          </a:p>
        </p:txBody>
      </p:sp>
    </p:spTree>
    <p:extLst>
      <p:ext uri="{BB962C8B-B14F-4D97-AF65-F5344CB8AC3E}">
        <p14:creationId xmlns:p14="http://schemas.microsoft.com/office/powerpoint/2010/main" val="606116283"/>
      </p:ext>
    </p:extLst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2718"/>
            <a:ext cx="6854290" cy="14005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Educational Sessions I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roadway" pitchFamily="82" charset="0"/>
              </a:rPr>
              <a:t>1:15 - 2:15</a:t>
            </a:r>
            <a:endParaRPr lang="en-US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t" anchorCtr="0">
            <a:normAutofit fontScale="77500" lnSpcReduction="20000"/>
          </a:bodyPr>
          <a:lstStyle/>
          <a:p>
            <a:pPr>
              <a:buNone/>
            </a:pPr>
            <a:r>
              <a:rPr lang="en-US" sz="2300" b="1" spc="-100" dirty="0" smtClean="0">
                <a:latin typeface="Century Gothic" pitchFamily="34" charset="0"/>
              </a:rPr>
              <a:t>Concourse B</a:t>
            </a:r>
          </a:p>
          <a:p>
            <a:pPr>
              <a:buNone/>
            </a:pPr>
            <a:r>
              <a:rPr lang="en-US" sz="2300" spc="-100" dirty="0" smtClean="0">
                <a:latin typeface="Century Gothic" pitchFamily="34" charset="0"/>
              </a:rPr>
              <a:t>Cathy Newton, “A Look Behind the Scenes”</a:t>
            </a:r>
          </a:p>
          <a:p>
            <a:pPr>
              <a:buNone/>
            </a:pPr>
            <a:endParaRPr lang="en-US" sz="2300" b="1" spc="-1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2300" b="1" spc="-100" dirty="0" smtClean="0">
                <a:latin typeface="Century Gothic" pitchFamily="34" charset="0"/>
              </a:rPr>
              <a:t>Gatwick B</a:t>
            </a:r>
          </a:p>
          <a:p>
            <a:pPr>
              <a:buNone/>
            </a:pPr>
            <a:r>
              <a:rPr lang="en-US" sz="2300" spc="-100" dirty="0" smtClean="0">
                <a:latin typeface="Century Gothic" pitchFamily="34" charset="0"/>
              </a:rPr>
              <a:t>Taffy Cobb &amp; Mike Kotur, “ Mock Contest Part I”</a:t>
            </a:r>
          </a:p>
          <a:p>
            <a:pPr>
              <a:buNone/>
            </a:pPr>
            <a:endParaRPr lang="en-US" sz="2300" b="1" spc="-1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2300" b="1" spc="-100" dirty="0" smtClean="0">
                <a:latin typeface="Century Gothic" pitchFamily="34" charset="0"/>
              </a:rPr>
              <a:t>Heathrow A</a:t>
            </a:r>
          </a:p>
          <a:p>
            <a:pPr>
              <a:buNone/>
            </a:pPr>
            <a:r>
              <a:rPr lang="en-US" sz="2300" spc="-100" dirty="0" smtClean="0">
                <a:latin typeface="Century Gothic" pitchFamily="34" charset="0"/>
              </a:rPr>
              <a:t>Jef Williams, “A Star is Born…You!”</a:t>
            </a:r>
          </a:p>
          <a:p>
            <a:pPr>
              <a:buNone/>
            </a:pPr>
            <a:endParaRPr lang="en-US" sz="2300" b="1" spc="-1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2300" b="1" spc="-100" dirty="0" smtClean="0">
                <a:latin typeface="Century Gothic" pitchFamily="34" charset="0"/>
              </a:rPr>
              <a:t>Orly B (</a:t>
            </a:r>
            <a:r>
              <a:rPr lang="en-US" sz="2300" b="1" i="1" spc="-100" dirty="0" smtClean="0">
                <a:latin typeface="Century Gothic" pitchFamily="34" charset="0"/>
              </a:rPr>
              <a:t>not</a:t>
            </a:r>
            <a:r>
              <a:rPr lang="en-US" sz="2300" b="1" spc="-100" dirty="0" smtClean="0">
                <a:latin typeface="Century Gothic" pitchFamily="34" charset="0"/>
              </a:rPr>
              <a:t> Heathrow B)</a:t>
            </a:r>
          </a:p>
          <a:p>
            <a:pPr>
              <a:buNone/>
            </a:pPr>
            <a:r>
              <a:rPr lang="en-US" sz="2300" spc="-100" dirty="0" smtClean="0">
                <a:latin typeface="Century Gothic" pitchFamily="34" charset="0"/>
              </a:rPr>
              <a:t>Mary Kerwin, The Toastmaster Meeting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2718"/>
            <a:ext cx="7239000" cy="12236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oadway" pitchFamily="82" charset="0"/>
              </a:rPr>
              <a:t>Educational Sessions II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roadway" pitchFamily="82" charset="0"/>
              </a:rPr>
              <a:t>2:30 - 3:30</a:t>
            </a:r>
            <a:endParaRPr lang="en-US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3096" y="1803779"/>
            <a:ext cx="7772400" cy="4444621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t" anchorCtr="0">
            <a:noAutofit/>
          </a:bodyPr>
          <a:lstStyle/>
          <a:p>
            <a:pPr>
              <a:lnSpc>
                <a:spcPts val="2040"/>
              </a:lnSpc>
              <a:buNone/>
            </a:pPr>
            <a:r>
              <a:rPr lang="en-US" sz="1700" b="1" spc="-100" dirty="0" smtClean="0">
                <a:latin typeface="+mn-lt"/>
              </a:rPr>
              <a:t>Concourse B</a:t>
            </a:r>
          </a:p>
          <a:p>
            <a:pPr>
              <a:lnSpc>
                <a:spcPts val="2040"/>
              </a:lnSpc>
              <a:buNone/>
            </a:pP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John Barry </a:t>
            </a:r>
            <a:r>
              <a:rPr lang="en-US" sz="1700" spc="-100" dirty="0" smtClean="0">
                <a:latin typeface="+mn-lt"/>
              </a:rPr>
              <a:t>“</a:t>
            </a: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Lights, Camera, Action! </a:t>
            </a:r>
            <a:endParaRPr lang="en-US" sz="1700" b="1" spc="-100" dirty="0" smtClean="0">
              <a:latin typeface="+mn-lt"/>
            </a:endParaRPr>
          </a:p>
          <a:p>
            <a:pPr lvl="0">
              <a:lnSpc>
                <a:spcPts val="2040"/>
              </a:lnSpc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en-US" sz="1700" b="1" spc="-100" dirty="0" smtClean="0">
              <a:solidFill>
                <a:prstClr val="white"/>
              </a:solidFill>
              <a:latin typeface="+mn-lt"/>
            </a:endParaRPr>
          </a:p>
          <a:p>
            <a:pPr lvl="0">
              <a:lnSpc>
                <a:spcPts val="2040"/>
              </a:lnSpc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1700" b="1" spc="-100" dirty="0" smtClean="0">
                <a:solidFill>
                  <a:prstClr val="white"/>
                </a:solidFill>
                <a:latin typeface="+mn-lt"/>
              </a:rPr>
              <a:t>Gatwick </a:t>
            </a:r>
            <a:r>
              <a:rPr lang="en-US" sz="1700" b="1" spc="-100" dirty="0">
                <a:solidFill>
                  <a:prstClr val="white"/>
                </a:solidFill>
                <a:latin typeface="+mn-lt"/>
              </a:rPr>
              <a:t>B</a:t>
            </a:r>
          </a:p>
          <a:p>
            <a:pPr lvl="0">
              <a:lnSpc>
                <a:spcPts val="2040"/>
              </a:lnSpc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1700" spc="-100" dirty="0">
                <a:solidFill>
                  <a:prstClr val="white"/>
                </a:solidFill>
                <a:latin typeface="+mn-lt"/>
              </a:rPr>
              <a:t>Taffy Cobb &amp; Mike Kotur, “ Mock Contest Part </a:t>
            </a:r>
            <a:r>
              <a:rPr lang="en-US" sz="1700" spc="-100" dirty="0" smtClean="0">
                <a:solidFill>
                  <a:prstClr val="white"/>
                </a:solidFill>
                <a:latin typeface="+mn-lt"/>
              </a:rPr>
              <a:t>II”</a:t>
            </a:r>
            <a:endParaRPr lang="en-US" sz="1700" spc="-100" dirty="0">
              <a:solidFill>
                <a:prstClr val="white"/>
              </a:solidFill>
              <a:latin typeface="+mn-lt"/>
            </a:endParaRPr>
          </a:p>
          <a:p>
            <a:pPr>
              <a:lnSpc>
                <a:spcPts val="2040"/>
              </a:lnSpc>
              <a:buNone/>
            </a:pPr>
            <a:endParaRPr lang="en-US" sz="1700" b="1" spc="-100" dirty="0" smtClean="0">
              <a:latin typeface="+mn-lt"/>
            </a:endParaRPr>
          </a:p>
          <a:p>
            <a:pPr>
              <a:lnSpc>
                <a:spcPts val="2040"/>
              </a:lnSpc>
              <a:buNone/>
            </a:pPr>
            <a:r>
              <a:rPr lang="en-US" sz="1700" b="1" spc="-100" dirty="0" smtClean="0">
                <a:latin typeface="+mn-lt"/>
              </a:rPr>
              <a:t>Heathrow A</a:t>
            </a:r>
          </a:p>
          <a:p>
            <a:pPr>
              <a:lnSpc>
                <a:spcPts val="2040"/>
              </a:lnSpc>
              <a:buNone/>
            </a:pP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Kevin Desrosiers </a:t>
            </a:r>
            <a:r>
              <a:rPr lang="en-US" sz="17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Critics </a:t>
            </a:r>
            <a:r>
              <a:rPr lang="en-US" sz="17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Corner</a:t>
            </a:r>
            <a:r>
              <a:rPr lang="en-US" sz="1700" spc="-100" dirty="0" smtClean="0">
                <a:latin typeface="+mn-lt"/>
              </a:rPr>
              <a:t>”</a:t>
            </a:r>
          </a:p>
          <a:p>
            <a:pPr>
              <a:lnSpc>
                <a:spcPts val="2040"/>
              </a:lnSpc>
              <a:buNone/>
            </a:pPr>
            <a:endParaRPr lang="en-US" sz="1700" spc="-100" dirty="0" smtClean="0">
              <a:latin typeface="+mn-lt"/>
            </a:endParaRPr>
          </a:p>
          <a:p>
            <a:pPr lvl="0">
              <a:lnSpc>
                <a:spcPts val="2040"/>
              </a:lnSpc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1700" b="1" spc="-100" dirty="0" smtClean="0">
                <a:solidFill>
                  <a:prstClr val="white"/>
                </a:solidFill>
                <a:latin typeface="+mn-lt"/>
              </a:rPr>
              <a:t>Heathrow B</a:t>
            </a:r>
          </a:p>
          <a:p>
            <a:pPr lvl="0">
              <a:lnSpc>
                <a:spcPts val="2040"/>
              </a:lnSpc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17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Jeanette M Lynch </a:t>
            </a:r>
            <a:r>
              <a:rPr lang="en-US" sz="1700" spc="-100" dirty="0" smtClean="0">
                <a:latin typeface="+mn-lt"/>
              </a:rPr>
              <a:t>,</a:t>
            </a:r>
            <a:r>
              <a:rPr lang="en-US" sz="1700" dirty="0" smtClean="0">
                <a:latin typeface="+mn-lt"/>
              </a:rPr>
              <a:t>  Promoting The Movie, “My Toastmaster’s Club”</a:t>
            </a:r>
            <a:endParaRPr lang="en-US" sz="1700" spc="-100" dirty="0" smtClean="0">
              <a:latin typeface="+mn-lt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2718"/>
            <a:ext cx="7772400" cy="12236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oadway" pitchFamily="82" charset="0"/>
              </a:rPr>
              <a:t>Educational Sessions III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>
                <a:solidFill>
                  <a:srgbClr val="EBEBEB"/>
                </a:solidFill>
                <a:effectLst>
                  <a:glow rad="228600">
                    <a:srgbClr val="B01513">
                      <a:satMod val="175000"/>
                      <a:alpha val="40000"/>
                    </a:srgbClr>
                  </a:glow>
                </a:effectLst>
                <a:latin typeface="Broadway" pitchFamily="82" charset="0"/>
              </a:rPr>
              <a:t>3:45 - 4:45</a:t>
            </a:r>
            <a:endParaRPr lang="en-US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1700" b="1" spc="-100" dirty="0" smtClean="0">
                <a:latin typeface="+mn-lt"/>
              </a:rPr>
              <a:t>Concourse B</a:t>
            </a:r>
          </a:p>
          <a:p>
            <a:pPr>
              <a:buNone/>
            </a:pP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Genevieve Howard </a:t>
            </a:r>
            <a:r>
              <a:rPr lang="en-US" sz="1700" spc="-100" dirty="0" smtClean="0">
                <a:latin typeface="+mn-lt"/>
              </a:rPr>
              <a:t>“</a:t>
            </a: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Starlet to Star Social Media </a:t>
            </a:r>
            <a:r>
              <a:rPr lang="en-US" sz="1700" spc="-100" dirty="0" smtClean="0">
                <a:latin typeface="+mn-lt"/>
              </a:rPr>
              <a:t>”</a:t>
            </a:r>
            <a:endParaRPr lang="en-US" sz="1700" b="1" spc="-100" dirty="0" smtClean="0">
              <a:latin typeface="+mn-lt"/>
            </a:endParaRPr>
          </a:p>
          <a:p>
            <a:pPr>
              <a:buNone/>
            </a:pPr>
            <a:endParaRPr lang="en-US" sz="1700" b="1" spc="-100" dirty="0" smtClean="0">
              <a:latin typeface="+mn-lt"/>
            </a:endParaRPr>
          </a:p>
          <a:p>
            <a:pPr>
              <a:buNone/>
            </a:pPr>
            <a:r>
              <a:rPr lang="en-US" sz="1700" b="1" spc="-100" dirty="0" smtClean="0">
                <a:latin typeface="+mn-lt"/>
              </a:rPr>
              <a:t>Gatwick B</a:t>
            </a:r>
          </a:p>
          <a:p>
            <a:pPr>
              <a:buNone/>
            </a:pP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Bridgette Wesley </a:t>
            </a:r>
            <a:r>
              <a:rPr lang="en-US" sz="1700" spc="-100" dirty="0">
                <a:latin typeface="+mn-lt"/>
              </a:rPr>
              <a:t>, “Designing Table Topics ”</a:t>
            </a:r>
            <a:endParaRPr lang="en-US" sz="1700" spc="-100" dirty="0" smtClean="0">
              <a:latin typeface="+mn-lt"/>
            </a:endParaRPr>
          </a:p>
          <a:p>
            <a:pPr>
              <a:buNone/>
            </a:pPr>
            <a:endParaRPr lang="en-US" sz="1700" b="1" spc="-100" dirty="0" smtClean="0">
              <a:latin typeface="+mn-lt"/>
            </a:endParaRPr>
          </a:p>
          <a:p>
            <a:pPr>
              <a:buNone/>
            </a:pPr>
            <a:r>
              <a:rPr lang="en-US" sz="1700" b="1" spc="-100" dirty="0" smtClean="0">
                <a:latin typeface="+mn-lt"/>
              </a:rPr>
              <a:t>Heathrow A</a:t>
            </a:r>
          </a:p>
          <a:p>
            <a:pPr>
              <a:buNone/>
            </a:pP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Jerry </a:t>
            </a:r>
            <a:r>
              <a:rPr lang="en-US" sz="17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Hoeflein, “And </a:t>
            </a: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Table Topics Winner </a:t>
            </a:r>
            <a:r>
              <a:rPr lang="en-US" sz="17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1700" spc="-100" dirty="0" smtClean="0">
                <a:latin typeface="+mn-lt"/>
              </a:rPr>
              <a:t>”</a:t>
            </a:r>
          </a:p>
          <a:p>
            <a:pPr>
              <a:buNone/>
            </a:pPr>
            <a:endParaRPr lang="en-US" sz="1700" spc="-100" dirty="0" smtClean="0">
              <a:latin typeface="+mn-l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1700" b="1" spc="-100" dirty="0">
                <a:solidFill>
                  <a:prstClr val="white"/>
                </a:solidFill>
                <a:latin typeface="+mn-lt"/>
              </a:rPr>
              <a:t>Heathrow </a:t>
            </a:r>
            <a:r>
              <a:rPr lang="en-US" sz="1700" b="1" spc="-100" dirty="0" smtClean="0">
                <a:solidFill>
                  <a:prstClr val="white"/>
                </a:solidFill>
                <a:latin typeface="+mn-lt"/>
              </a:rPr>
              <a:t>B</a:t>
            </a:r>
            <a:endParaRPr lang="en-US" sz="1700" b="1" spc="-100" dirty="0">
              <a:solidFill>
                <a:prstClr val="white"/>
              </a:solidFill>
              <a:latin typeface="+mn-lt"/>
            </a:endParaRPr>
          </a:p>
          <a:p>
            <a:pPr>
              <a:buNone/>
            </a:pP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Dori Drummond &amp; </a:t>
            </a:r>
            <a:r>
              <a:rPr lang="en-US" sz="17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Panelists</a:t>
            </a:r>
            <a:r>
              <a:rPr lang="en-US" sz="1700" spc="-100" dirty="0" smtClean="0">
                <a:latin typeface="+mn-lt"/>
              </a:rPr>
              <a:t>,</a:t>
            </a:r>
            <a:r>
              <a:rPr lang="en-US" sz="17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“ </a:t>
            </a:r>
            <a:r>
              <a:rPr lang="en-US" sz="17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Leading District </a:t>
            </a:r>
            <a:r>
              <a:rPr lang="en-US" sz="17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8” </a:t>
            </a:r>
            <a:endParaRPr lang="en-US" sz="1700" spc="-100" dirty="0" smtClean="0">
              <a:latin typeface="+mn-lt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244071"/>
      </p:ext>
    </p:extLst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52070"/>
            <a:ext cx="7772400" cy="14005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oadway" pitchFamily="82" charset="0"/>
              </a:rPr>
              <a:t>Keynote &amp; Breakout Speaker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roadway" pitchFamily="82" charset="0"/>
              </a:rPr>
              <a:t>Cathy Newton</a:t>
            </a:r>
            <a:endParaRPr lang="en-US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3200" y="1676400"/>
            <a:ext cx="5867400" cy="4724400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t" anchorCtr="0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Cathy </a:t>
            </a:r>
            <a:r>
              <a:rPr lang="en-US" b="1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Newton 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inspires professionals </a:t>
            </a: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 get 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 the full swing of risk taking. In her keynotes, professional </a:t>
            </a: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development workshops, 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or executive retreats, Cathy targets the risks needed </a:t>
            </a: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for…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hange, leadership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performance Improvement, teambuilding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wellness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or work/life Balance…and all 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areas of risky business</a:t>
            </a: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Cathy is the author of three books: </a:t>
            </a:r>
            <a:r>
              <a:rPr lang="en-US" b="1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Living in</a:t>
            </a:r>
            <a:r>
              <a:rPr lang="en-US" dirty="0" smtClean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b="1" spc="-1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US" b="1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Swing, RISK IT! </a:t>
            </a:r>
            <a:r>
              <a:rPr lang="en-US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b="1" spc="-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It Takes Character.</a:t>
            </a:r>
            <a:endParaRPr lang="en-US" dirty="0">
              <a:latin typeface="+mn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spc="-100" dirty="0" smtClean="0">
              <a:latin typeface="Century Gothic" pitchFamily="34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21" name="Picture 3" descr="onswing"/>
          <p:cNvPicPr>
            <a:picLocks noChangeAspect="1" noChangeArrowheads="1"/>
          </p:cNvPicPr>
          <p:nvPr/>
        </p:nvPicPr>
        <p:blipFill>
          <a:blip r:embed="rId2" cstate="print"/>
          <a:srcRect l="9613" r="7076" b="27115"/>
          <a:stretch>
            <a:fillRect/>
          </a:stretch>
        </p:blipFill>
        <p:spPr bwMode="auto">
          <a:xfrm>
            <a:off x="533400" y="2362200"/>
            <a:ext cx="1905000" cy="169875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</p:pic>
    </p:spTree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Keynote Lunch Speaker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roadway" pitchFamily="82" charset="0"/>
              </a:rPr>
              <a:t>Dietmar Wagenknecht</a:t>
            </a:r>
            <a:endParaRPr lang="en-US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Broadway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124200" y="1981201"/>
            <a:ext cx="5715000" cy="4038600"/>
          </a:xfrm>
          <a:prstGeom prst="roundRect">
            <a:avLst>
              <a:gd name="adj" fmla="val 12322"/>
            </a:avLst>
          </a:prstGeom>
          <a:solidFill>
            <a:schemeClr val="bg1">
              <a:alpha val="70000"/>
            </a:schemeClr>
          </a:solidFill>
        </p:spPr>
        <p:txBody>
          <a:bodyPr vert="horz" lIns="91440" tIns="45720" rIns="91440" bIns="45720" rtlCol="0" anchor="t" anchorCtr="0">
            <a:normAutofit/>
          </a:bodyPr>
          <a:lstStyle/>
          <a:p>
            <a:pPr marL="0" indent="0">
              <a:lnSpc>
                <a:spcPct val="250000"/>
              </a:lnSpc>
              <a:spcBef>
                <a:spcPts val="0"/>
              </a:spcBef>
              <a:buNone/>
            </a:pPr>
            <a:r>
              <a:rPr lang="en-US" sz="2300" dirty="0" smtClean="0">
                <a:latin typeface="Century Gothic" pitchFamily="34" charset="0"/>
              </a:rPr>
              <a:t>During lunch, Region Advisor, </a:t>
            </a:r>
            <a:r>
              <a:rPr lang="en-US" sz="2300" b="1" dirty="0" smtClean="0">
                <a:latin typeface="Century Gothic" pitchFamily="34" charset="0"/>
              </a:rPr>
              <a:t>Dietmar Wagenknecht</a:t>
            </a:r>
            <a:r>
              <a:rPr lang="en-US" sz="2300" dirty="0" smtClean="0">
                <a:latin typeface="Century Gothic" pitchFamily="34" charset="0"/>
              </a:rPr>
              <a:t>, takes to the stage to tell us “What a Difference One Can Make.” </a:t>
            </a:r>
            <a:endParaRPr lang="en-US" sz="2300" spc="-100" dirty="0" smtClean="0">
              <a:latin typeface="Century Gothic" pitchFamily="34" charset="0"/>
            </a:endParaRPr>
          </a:p>
        </p:txBody>
      </p:sp>
      <p:pic>
        <p:nvPicPr>
          <p:cNvPr id="12" name="Picture 11" descr="Dietmar_Wagenknecht_broch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934" y="1975485"/>
            <a:ext cx="1905000" cy="29527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</p:pic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55" y="452718"/>
            <a:ext cx="7897290" cy="1400530"/>
          </a:xfrm>
        </p:spPr>
        <p:txBody>
          <a:bodyPr/>
          <a:lstStyle/>
          <a:p>
            <a:pPr algn="ctr"/>
            <a:r>
              <a:rPr lang="en-US" sz="5000" b="1" dirty="0" smtClean="0"/>
              <a:t>Trivia Challenge</a:t>
            </a:r>
            <a:endParaRPr lang="en-US" sz="5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9650" y="1828801"/>
            <a:ext cx="6944700" cy="44196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/>
              <a:t>Who are all the actors, who have played "007" James Bond?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Sean Connery</a:t>
            </a:r>
          </a:p>
          <a:p>
            <a:pPr algn="ctr">
              <a:buNone/>
            </a:pP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George Lazenby</a:t>
            </a:r>
          </a:p>
          <a:p>
            <a:pPr algn="ctr">
              <a:buNone/>
            </a:pP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Roger Moore</a:t>
            </a:r>
          </a:p>
          <a:p>
            <a:pPr algn="ctr">
              <a:buNone/>
            </a:pP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Timothy Dalton</a:t>
            </a:r>
          </a:p>
          <a:p>
            <a:pPr algn="ctr">
              <a:buNone/>
            </a:pP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Pierce Brosnan</a:t>
            </a:r>
          </a:p>
          <a:p>
            <a:pPr algn="ctr">
              <a:buNone/>
            </a:pP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Daniel Craig</a:t>
            </a:r>
            <a:endParaRPr lang="en-US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116283"/>
      </p:ext>
    </p:extLst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/>
          <a:lstStyle/>
          <a:p>
            <a:pPr algn="ctr"/>
            <a:r>
              <a:rPr lang="en-US" sz="3500" dirty="0" smtClean="0"/>
              <a:t> </a:t>
            </a:r>
            <a:r>
              <a:rPr lang="en-US" sz="35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THANKS </a:t>
            </a:r>
            <a:r>
              <a:rPr lang="en-US" sz="3500" dirty="0" smtClean="0">
                <a:effectLst/>
              </a:rPr>
              <a:t>for keeping the camera rolling</a:t>
            </a:r>
            <a:endParaRPr lang="en-US" sz="35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205" y="1371600"/>
            <a:ext cx="7782900" cy="5486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400" b="1" dirty="0" smtClean="0"/>
              <a:t>Lora Mather</a:t>
            </a:r>
            <a:r>
              <a:rPr lang="en-US" sz="1400" dirty="0" smtClean="0"/>
              <a:t>, Lt. Governor Education &amp; Training</a:t>
            </a:r>
          </a:p>
          <a:p>
            <a:pPr algn="ctr">
              <a:buNone/>
            </a:pPr>
            <a:r>
              <a:rPr lang="en-US" sz="1400" b="1" dirty="0" smtClean="0"/>
              <a:t>Wendy Clothier</a:t>
            </a:r>
            <a:r>
              <a:rPr lang="en-US" sz="1400" dirty="0" smtClean="0"/>
              <a:t>, Conference Chair </a:t>
            </a:r>
          </a:p>
          <a:p>
            <a:pPr algn="ctr">
              <a:buNone/>
            </a:pPr>
            <a:r>
              <a:rPr lang="en-US" sz="1400" b="1" dirty="0" smtClean="0"/>
              <a:t>Farzana Chohan</a:t>
            </a:r>
            <a:r>
              <a:rPr lang="en-US" sz="1400" dirty="0" smtClean="0"/>
              <a:t>, Conference Advisor </a:t>
            </a:r>
          </a:p>
          <a:p>
            <a:pPr algn="ctr">
              <a:buNone/>
            </a:pPr>
            <a:r>
              <a:rPr lang="en-US" sz="1400" b="1" dirty="0" smtClean="0"/>
              <a:t>Rebecca Clark</a:t>
            </a:r>
            <a:r>
              <a:rPr lang="en-US" sz="1400" dirty="0" smtClean="0"/>
              <a:t>, Education Chair </a:t>
            </a:r>
          </a:p>
          <a:p>
            <a:pPr algn="ctr">
              <a:buNone/>
            </a:pPr>
            <a:r>
              <a:rPr lang="en-US" sz="1400" b="1" dirty="0" smtClean="0"/>
              <a:t>Bob Heaton</a:t>
            </a:r>
            <a:r>
              <a:rPr lang="en-US" sz="1400" dirty="0" smtClean="0"/>
              <a:t>, Facilities Chair </a:t>
            </a:r>
          </a:p>
          <a:p>
            <a:pPr algn="ctr">
              <a:buNone/>
            </a:pPr>
            <a:r>
              <a:rPr lang="en-US" sz="1400" b="1" dirty="0" smtClean="0"/>
              <a:t>Carol Warner</a:t>
            </a:r>
            <a:r>
              <a:rPr lang="en-US" sz="1400" dirty="0" smtClean="0"/>
              <a:t>, Facilities Co-chair </a:t>
            </a:r>
          </a:p>
          <a:p>
            <a:pPr algn="ctr">
              <a:buNone/>
            </a:pPr>
            <a:r>
              <a:rPr lang="en-US" sz="1400" b="1" dirty="0" smtClean="0"/>
              <a:t>David Kincaid</a:t>
            </a:r>
            <a:r>
              <a:rPr lang="en-US" sz="1400" dirty="0" smtClean="0"/>
              <a:t>,</a:t>
            </a:r>
            <a:r>
              <a:rPr lang="en-US" sz="1400" b="1" dirty="0" smtClean="0"/>
              <a:t> </a:t>
            </a:r>
            <a:r>
              <a:rPr lang="en-US" sz="1400" dirty="0" smtClean="0"/>
              <a:t>Audio-Visual Coordinator</a:t>
            </a:r>
            <a:r>
              <a:rPr lang="en-US" sz="1400" b="1" dirty="0" smtClean="0"/>
              <a:t> </a:t>
            </a:r>
          </a:p>
          <a:p>
            <a:pPr algn="ctr">
              <a:buNone/>
            </a:pPr>
            <a:r>
              <a:rPr lang="en-US" sz="1400" b="1" dirty="0" smtClean="0"/>
              <a:t>Jeanette M Lynch and Wells Fargo Advisors 8974</a:t>
            </a:r>
            <a:r>
              <a:rPr lang="en-US" sz="1400" dirty="0" smtClean="0"/>
              <a:t>, Publicity </a:t>
            </a:r>
          </a:p>
          <a:p>
            <a:pPr algn="ctr">
              <a:buNone/>
            </a:pPr>
            <a:r>
              <a:rPr lang="en-US" sz="1400" b="1" dirty="0" smtClean="0"/>
              <a:t>Yolandea Wood and Mallinckrodt Speaks 2907792</a:t>
            </a:r>
            <a:r>
              <a:rPr lang="en-US" sz="1400" dirty="0" smtClean="0"/>
              <a:t>, Hospitality </a:t>
            </a:r>
          </a:p>
          <a:p>
            <a:pPr algn="ctr">
              <a:buNone/>
            </a:pPr>
            <a:r>
              <a:rPr lang="en-US" sz="1400" b="1" dirty="0" smtClean="0"/>
              <a:t>June Jeffries and Creve Coeur 1267</a:t>
            </a:r>
            <a:r>
              <a:rPr lang="en-US" sz="1400" dirty="0" smtClean="0"/>
              <a:t>, Registration </a:t>
            </a:r>
          </a:p>
          <a:p>
            <a:pPr algn="ctr">
              <a:buNone/>
            </a:pPr>
            <a:r>
              <a:rPr lang="en-US" sz="1400" b="1" dirty="0" smtClean="0"/>
              <a:t>Michael Warner</a:t>
            </a:r>
            <a:r>
              <a:rPr lang="en-US" sz="1400" dirty="0" smtClean="0"/>
              <a:t>, Registration Advisor </a:t>
            </a:r>
          </a:p>
          <a:p>
            <a:pPr algn="ctr">
              <a:buNone/>
            </a:pPr>
            <a:r>
              <a:rPr lang="en-US" sz="1400" b="1" dirty="0" smtClean="0"/>
              <a:t>Tom Coscia</a:t>
            </a:r>
            <a:r>
              <a:rPr lang="en-US" sz="1400" dirty="0" smtClean="0"/>
              <a:t>, Website and Email</a:t>
            </a:r>
            <a:r>
              <a:rPr lang="en-US" sz="1400" b="1" dirty="0" smtClean="0"/>
              <a:t> </a:t>
            </a:r>
          </a:p>
          <a:p>
            <a:pPr algn="ctr">
              <a:buNone/>
            </a:pPr>
            <a:r>
              <a:rPr lang="en-US" sz="1400" b="1" dirty="0" smtClean="0"/>
              <a:t>Wayne Allen</a:t>
            </a:r>
            <a:r>
              <a:rPr lang="en-US" sz="1400" dirty="0" smtClean="0"/>
              <a:t>, Treasurer </a:t>
            </a:r>
          </a:p>
          <a:p>
            <a:pPr algn="ctr">
              <a:buNone/>
            </a:pPr>
            <a:r>
              <a:rPr lang="en-US" sz="1400" b="1" dirty="0" smtClean="0"/>
              <a:t>Kat Mokriakow</a:t>
            </a:r>
            <a:r>
              <a:rPr lang="en-US" sz="1400" dirty="0" smtClean="0"/>
              <a:t>, Bookstore </a:t>
            </a:r>
          </a:p>
          <a:p>
            <a:pPr algn="ctr">
              <a:buNone/>
            </a:pPr>
            <a:r>
              <a:rPr lang="en-US" sz="1400" b="1" dirty="0" smtClean="0"/>
              <a:t>Edward Allen</a:t>
            </a:r>
            <a:r>
              <a:rPr lang="en-US" sz="1400" dirty="0" smtClean="0"/>
              <a:t>,</a:t>
            </a:r>
            <a:r>
              <a:rPr lang="en-US" sz="1400" b="1" dirty="0" smtClean="0"/>
              <a:t> </a:t>
            </a:r>
            <a:r>
              <a:rPr lang="en-US" sz="1400" dirty="0" smtClean="0"/>
              <a:t>Contest Director &amp; </a:t>
            </a:r>
            <a:r>
              <a:rPr lang="en-US" sz="1400" b="1" dirty="0" smtClean="0"/>
              <a:t>Jean Craft</a:t>
            </a:r>
            <a:r>
              <a:rPr lang="en-US" sz="1400" dirty="0" smtClean="0"/>
              <a:t>, Asst. Director </a:t>
            </a:r>
          </a:p>
          <a:p>
            <a:pPr algn="ctr">
              <a:buNone/>
            </a:pPr>
            <a:r>
              <a:rPr lang="en-US" sz="1400" b="1" dirty="0" smtClean="0"/>
              <a:t>Leigh C. Britt &amp; Jeanette M. Lynch</a:t>
            </a:r>
            <a:r>
              <a:rPr lang="en-US" sz="1400" dirty="0" smtClean="0"/>
              <a:t>, Contest Masters </a:t>
            </a:r>
          </a:p>
          <a:p>
            <a:pPr algn="ctr">
              <a:buNone/>
            </a:pPr>
            <a:r>
              <a:rPr lang="en-US" sz="1400" b="1" dirty="0" smtClean="0"/>
              <a:t>Casetta Stevens</a:t>
            </a:r>
            <a:r>
              <a:rPr lang="en-US" sz="1400" dirty="0" smtClean="0"/>
              <a:t>, Mistress of Ceremony - Saturday Morning</a:t>
            </a: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33400"/>
            <a:ext cx="8382000" cy="1524000"/>
          </a:xfrm>
        </p:spPr>
        <p:txBody>
          <a:bodyPr tIns="0"/>
          <a:lstStyle/>
          <a:p>
            <a:pPr algn="ctr">
              <a:lnSpc>
                <a:spcPct val="250000"/>
              </a:lnSpc>
            </a:pPr>
            <a:r>
              <a:rPr lang="en-US" sz="5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SPECIAL THANKS</a:t>
            </a:r>
            <a:endParaRPr lang="en-US" sz="50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81600"/>
          </a:xfrm>
        </p:spPr>
        <p:txBody>
          <a:bodyPr>
            <a:noAutofit/>
          </a:bodyPr>
          <a:lstStyle/>
          <a:p>
            <a:pPr algn="ctr">
              <a:lnSpc>
                <a:spcPts val="1600"/>
              </a:lnSpc>
              <a:buNone/>
            </a:pPr>
            <a:r>
              <a:rPr lang="en-US" sz="1800" cap="small" dirty="0" smtClean="0">
                <a:sym typeface="Wingdings"/>
              </a:rPr>
              <a:t> </a:t>
            </a:r>
            <a:r>
              <a:rPr lang="en-US" sz="1800" cap="small" dirty="0" smtClean="0"/>
              <a:t>Dignitaries and Special Guests </a:t>
            </a:r>
            <a:r>
              <a:rPr lang="en-US" sz="1800" cap="small" dirty="0" smtClean="0">
                <a:sym typeface="Wingdings"/>
              </a:rPr>
              <a:t> </a:t>
            </a:r>
            <a:endParaRPr lang="en-US" sz="1800" cap="small" dirty="0" smtClean="0"/>
          </a:p>
          <a:p>
            <a:pPr algn="ctr">
              <a:lnSpc>
                <a:spcPts val="1600"/>
              </a:lnSpc>
              <a:buNone/>
            </a:pPr>
            <a:r>
              <a:rPr lang="en-US" sz="1800" b="1" dirty="0" smtClean="0"/>
              <a:t>Cathy Babis</a:t>
            </a:r>
            <a:r>
              <a:rPr lang="en-US" sz="1800" dirty="0" smtClean="0"/>
              <a:t>, “Roseanne Barr” </a:t>
            </a:r>
          </a:p>
          <a:p>
            <a:pPr algn="ctr">
              <a:lnSpc>
                <a:spcPts val="1600"/>
              </a:lnSpc>
              <a:buNone/>
            </a:pPr>
            <a:r>
              <a:rPr lang="en-US" sz="1800" b="1" dirty="0" smtClean="0"/>
              <a:t>Cathy Newton</a:t>
            </a:r>
            <a:r>
              <a:rPr lang="en-US" sz="1800" dirty="0" smtClean="0"/>
              <a:t>, Keynote and Breakout Speaker </a:t>
            </a:r>
          </a:p>
          <a:p>
            <a:pPr algn="ctr">
              <a:lnSpc>
                <a:spcPts val="1600"/>
              </a:lnSpc>
              <a:buNone/>
            </a:pPr>
            <a:r>
              <a:rPr lang="en-US" sz="1800" b="1" dirty="0" smtClean="0"/>
              <a:t>Dietmar Wagenknecht</a:t>
            </a:r>
            <a:r>
              <a:rPr lang="en-US" sz="1800" dirty="0" smtClean="0"/>
              <a:t>, Region Advisor </a:t>
            </a:r>
          </a:p>
          <a:p>
            <a:pPr algn="ctr">
              <a:lnSpc>
                <a:spcPts val="1600"/>
              </a:lnSpc>
              <a:buNone/>
            </a:pPr>
            <a:endParaRPr lang="en-US" sz="1800" b="1" dirty="0" smtClean="0"/>
          </a:p>
          <a:p>
            <a:pPr algn="ctr">
              <a:lnSpc>
                <a:spcPts val="1600"/>
              </a:lnSpc>
              <a:buNone/>
            </a:pPr>
            <a:r>
              <a:rPr lang="en-US" sz="1800" cap="small" dirty="0" smtClean="0">
                <a:sym typeface="Wingdings"/>
              </a:rPr>
              <a:t> </a:t>
            </a:r>
            <a:r>
              <a:rPr lang="en-US" sz="1800" cap="small" dirty="0" smtClean="0"/>
              <a:t>Breakout Presenters</a:t>
            </a:r>
            <a:r>
              <a:rPr lang="en-US" sz="1800" dirty="0" smtClean="0"/>
              <a:t> </a:t>
            </a:r>
            <a:r>
              <a:rPr lang="en-US" sz="1800" cap="small" dirty="0" smtClean="0">
                <a:sym typeface="Wingdings"/>
              </a:rPr>
              <a:t> </a:t>
            </a:r>
            <a:endParaRPr lang="en-US" sz="1800" dirty="0" smtClean="0"/>
          </a:p>
          <a:p>
            <a:pPr algn="ctr">
              <a:lnSpc>
                <a:spcPts val="2000"/>
              </a:lnSpc>
              <a:buNone/>
            </a:pPr>
            <a:r>
              <a:rPr lang="en-US" sz="1800" b="1" dirty="0" smtClean="0"/>
              <a:t>John Barry, Taffy Cobb, Kevin Derosiers, Dori Drummond, Jerry Hoeflein, Genevieve Howard, Mary Kerwin, Mike Kotur, Jeanette M Lynch, Jef Williams, </a:t>
            </a:r>
            <a:r>
              <a:rPr lang="en-US" sz="1800" dirty="0" smtClean="0"/>
              <a:t>and </a:t>
            </a:r>
            <a:r>
              <a:rPr lang="en-US" sz="1800" b="1" dirty="0" smtClean="0"/>
              <a:t>Bridgette Wesley </a:t>
            </a:r>
          </a:p>
          <a:p>
            <a:pPr algn="ctr">
              <a:lnSpc>
                <a:spcPts val="1600"/>
              </a:lnSpc>
              <a:buNone/>
            </a:pPr>
            <a:endParaRPr lang="en-US" sz="1800" b="1" dirty="0" smtClean="0"/>
          </a:p>
          <a:p>
            <a:pPr algn="ctr">
              <a:lnSpc>
                <a:spcPts val="1600"/>
              </a:lnSpc>
              <a:buNone/>
            </a:pPr>
            <a:r>
              <a:rPr lang="en-US" sz="1800" cap="small" dirty="0" smtClean="0">
                <a:sym typeface="Wingdings"/>
              </a:rPr>
              <a:t> </a:t>
            </a:r>
            <a:r>
              <a:rPr lang="en-US" sz="1800" cap="small" dirty="0" smtClean="0"/>
              <a:t>Panelists </a:t>
            </a:r>
            <a:r>
              <a:rPr lang="en-US" sz="1800" cap="small" dirty="0" smtClean="0">
                <a:sym typeface="Wingdings"/>
              </a:rPr>
              <a:t></a:t>
            </a:r>
            <a:endParaRPr lang="en-US" sz="1800" cap="small" dirty="0" smtClean="0"/>
          </a:p>
          <a:p>
            <a:pPr algn="ctr">
              <a:lnSpc>
                <a:spcPts val="1600"/>
              </a:lnSpc>
              <a:buNone/>
            </a:pPr>
            <a:r>
              <a:rPr lang="en-US" sz="1800" b="1" dirty="0" smtClean="0"/>
              <a:t>Wayne Allen, Cynthia Scroggins, </a:t>
            </a:r>
            <a:r>
              <a:rPr lang="en-US" sz="1800" dirty="0" smtClean="0"/>
              <a:t>and </a:t>
            </a:r>
            <a:r>
              <a:rPr lang="en-US" sz="1800" b="1" dirty="0" smtClean="0"/>
              <a:t>Jacquie Vick </a:t>
            </a:r>
          </a:p>
          <a:p>
            <a:pPr algn="ctr">
              <a:lnSpc>
                <a:spcPts val="1600"/>
              </a:lnSpc>
              <a:buNone/>
            </a:pPr>
            <a:endParaRPr lang="en-US" sz="1800" b="1" dirty="0" smtClean="0"/>
          </a:p>
          <a:p>
            <a:pPr algn="ctr">
              <a:lnSpc>
                <a:spcPts val="1600"/>
              </a:lnSpc>
              <a:buNone/>
            </a:pPr>
            <a:r>
              <a:rPr lang="en-US" sz="1800" cap="small" dirty="0" smtClean="0">
                <a:sym typeface="Wingdings"/>
              </a:rPr>
              <a:t> </a:t>
            </a:r>
            <a:r>
              <a:rPr lang="en-US" sz="1800" cap="small" dirty="0" smtClean="0"/>
              <a:t>Volunteers </a:t>
            </a:r>
            <a:r>
              <a:rPr lang="en-US" sz="1800" cap="small" dirty="0" smtClean="0">
                <a:sym typeface="Wingdings"/>
              </a:rPr>
              <a:t></a:t>
            </a:r>
            <a:endParaRPr lang="en-US" sz="1800" cap="small" dirty="0" smtClean="0"/>
          </a:p>
          <a:p>
            <a:pPr algn="ctr">
              <a:lnSpc>
                <a:spcPts val="1600"/>
              </a:lnSpc>
              <a:buNone/>
            </a:pPr>
            <a:r>
              <a:rPr lang="en-US" sz="1800" b="1" dirty="0" smtClean="0"/>
              <a:t>Rebecca Olson, Sheryl Holstein, Suzanne Lee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2895599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n-US" sz="9600" dirty="0" smtClean="0"/>
              <a:t>The End</a:t>
            </a:r>
            <a:endParaRPr lang="en-US" sz="9600" dirty="0"/>
          </a:p>
        </p:txBody>
      </p:sp>
      <p:pic>
        <p:nvPicPr>
          <p:cNvPr id="3074" name="Picture 2" descr="http://t1.gstatic.com/images?q=tbn:ANd9GcQl9C9mef-ZEcFE9rl9DohMYlV16X4fkQY4muy1ifuHje0Yulc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1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Conference Changes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roadway" pitchFamily="82" charset="0"/>
              </a:rPr>
              <a:t>Take note!</a:t>
            </a:r>
            <a:endParaRPr lang="en-US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563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ctr" anchorCtr="0">
            <a:normAutofit fontScale="92500" lnSpcReduction="20000"/>
          </a:bodyPr>
          <a:lstStyle/>
          <a:p>
            <a:pPr>
              <a:tabLst>
                <a:tab pos="1484313" algn="l"/>
              </a:tabLst>
            </a:pPr>
            <a:r>
              <a:rPr lang="en-US" sz="2800" b="1" dirty="0" smtClean="0">
                <a:latin typeface="Century Gothic" pitchFamily="34" charset="0"/>
              </a:rPr>
              <a:t>Room Change: </a:t>
            </a:r>
            <a:r>
              <a:rPr lang="en-US" sz="2800" dirty="0" smtClean="0">
                <a:latin typeface="Century Gothic" pitchFamily="34" charset="0"/>
              </a:rPr>
              <a:t>Heathrow B educational sessions have moved to </a:t>
            </a:r>
            <a:r>
              <a:rPr lang="en-US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Orly B</a:t>
            </a:r>
          </a:p>
          <a:p>
            <a:pPr>
              <a:tabLst>
                <a:tab pos="1484313" algn="l"/>
              </a:tabLst>
            </a:pPr>
            <a:endParaRPr lang="en-US" sz="28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  <a:p>
            <a:pPr>
              <a:tabLst>
                <a:tab pos="1484313" algn="l"/>
              </a:tabLst>
            </a:pPr>
            <a:r>
              <a:rPr lang="en-US" sz="2800" b="1" dirty="0" smtClean="0">
                <a:latin typeface="Century Gothic" pitchFamily="34" charset="0"/>
              </a:rPr>
              <a:t>Contestant Changes:</a:t>
            </a:r>
            <a:r>
              <a:rPr lang="en-US" sz="2800" dirty="0" smtClean="0">
                <a:latin typeface="Century Gothic" pitchFamily="34" charset="0"/>
              </a:rPr>
              <a:t> Will be announced at the beginning of the contest</a:t>
            </a:r>
          </a:p>
          <a:p>
            <a:pPr>
              <a:tabLst>
                <a:tab pos="1484313" algn="l"/>
              </a:tabLst>
            </a:pPr>
            <a:endParaRPr lang="en-US" sz="2800" dirty="0" smtClean="0">
              <a:latin typeface="Century Gothic" pitchFamily="34" charset="0"/>
            </a:endParaRPr>
          </a:p>
          <a:p>
            <a:pPr>
              <a:tabLst>
                <a:tab pos="1484313" algn="l"/>
              </a:tabLst>
            </a:pPr>
            <a:r>
              <a:rPr lang="en-US" sz="2800" b="1" dirty="0" smtClean="0">
                <a:effectLst/>
                <a:latin typeface="Century Gothic" pitchFamily="34" charset="0"/>
              </a:rPr>
              <a:t>Saturday Night:</a:t>
            </a:r>
            <a:r>
              <a:rPr lang="en-US" sz="2800" dirty="0" smtClean="0">
                <a:effectLst/>
                <a:latin typeface="Century Gothic" pitchFamily="34" charset="0"/>
              </a:rPr>
              <a:t> In honor of Armed Forces Day, the Scott Air Force color/honor guard will replace trivia</a:t>
            </a:r>
            <a:endParaRPr lang="en-US" sz="25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Century Gothic" pitchFamily="34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973490" cy="1400530"/>
          </a:xfrm>
        </p:spPr>
        <p:txBody>
          <a:bodyPr/>
          <a:lstStyle/>
          <a:p>
            <a:pPr algn="ctr"/>
            <a:r>
              <a:rPr lang="en-US" sz="5000" b="1" dirty="0" smtClean="0"/>
              <a:t>Trivia Challenge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534400" cy="5029199"/>
          </a:xfrm>
        </p:spPr>
        <p:txBody>
          <a:bodyPr>
            <a:normAutofit lnSpcReduction="10000"/>
          </a:bodyPr>
          <a:lstStyle/>
          <a:p>
            <a:pPr marL="857256" lvl="1" indent="-457200">
              <a:buNone/>
            </a:pPr>
            <a:r>
              <a:rPr lang="en-US" sz="3200" dirty="0" smtClean="0"/>
              <a:t>Match these quotes to the movie:</a:t>
            </a:r>
          </a:p>
          <a:p>
            <a:pPr marL="857256" lvl="1" indent="-457200">
              <a:buNone/>
            </a:pPr>
            <a:endParaRPr lang="en-US" sz="1200" dirty="0" smtClean="0"/>
          </a:p>
          <a:p>
            <a:pPr marL="914406" lvl="1" indent="-514350">
              <a:buAutoNum type="arabicPeriod"/>
            </a:pPr>
            <a:r>
              <a:rPr lang="en-US" sz="3200" dirty="0" smtClean="0"/>
              <a:t>“Here's looking at you, kid!" </a:t>
            </a:r>
          </a:p>
          <a:p>
            <a:pPr marL="914406" lvl="1" indent="-514350">
              <a:buAutoNum type="arabicPeriod"/>
            </a:pPr>
            <a:r>
              <a:rPr lang="en-US" sz="3200" dirty="0" smtClean="0"/>
              <a:t>"You had me at “Hello.”</a:t>
            </a:r>
          </a:p>
          <a:p>
            <a:pPr marL="914406" lvl="1" indent="-514350">
              <a:buFont typeface="+mj-lt"/>
              <a:buAutoNum type="arabicPeriod"/>
            </a:pPr>
            <a:r>
              <a:rPr lang="en-US" sz="3200" dirty="0" smtClean="0"/>
              <a:t>"Look how they massacred my boy.”</a:t>
            </a:r>
          </a:p>
          <a:p>
            <a:pPr marL="914406" lvl="1" indent="-514350">
              <a:buFont typeface="+mj-lt"/>
              <a:buAutoNum type="arabicPeriod"/>
            </a:pPr>
            <a:endParaRPr lang="en-US" sz="3200" dirty="0" smtClean="0"/>
          </a:p>
          <a:p>
            <a:pPr marL="914406" lvl="1" indent="-514350">
              <a:buNone/>
            </a:pPr>
            <a:r>
              <a:rPr lang="en-US" dirty="0" smtClean="0"/>
              <a:t>Answers: </a:t>
            </a:r>
          </a:p>
          <a:p>
            <a:pPr marL="914406" lvl="1" indent="-514350">
              <a:buAutoNum type="arabicPeriod"/>
            </a:pPr>
            <a:r>
              <a:rPr lang="en-US" sz="2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Casablanca</a:t>
            </a:r>
          </a:p>
          <a:p>
            <a:pPr marL="914406" lvl="1" indent="-514350">
              <a:buAutoNum type="arabicPeriod"/>
            </a:pPr>
            <a:r>
              <a:rPr lang="en-US" sz="2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Jerry Maguire </a:t>
            </a:r>
          </a:p>
          <a:p>
            <a:pPr marL="914406" lvl="1" indent="-514350">
              <a:buAutoNum type="arabicPeriod"/>
            </a:pPr>
            <a:r>
              <a:rPr lang="en-US" sz="2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The Godfather</a:t>
            </a:r>
            <a:endParaRPr lang="en-US" sz="2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Today’s Events 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roadway" pitchFamily="82" charset="0"/>
              </a:rPr>
              <a:t>Early Morning</a:t>
            </a:r>
            <a:endParaRPr lang="en-US" dirty="0">
              <a:effectLst>
                <a:glow rad="228600">
                  <a:srgbClr val="FF0000">
                    <a:alpha val="40000"/>
                  </a:srgb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5337"/>
            <a:ext cx="8229600" cy="4183063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ctr" anchorCtr="0">
            <a:normAutofit fontScale="77500" lnSpcReduction="20000"/>
          </a:bodyPr>
          <a:lstStyle/>
          <a:p>
            <a:pPr>
              <a:buNone/>
              <a:tabLst>
                <a:tab pos="1484313" algn="l"/>
              </a:tabLst>
            </a:pPr>
            <a:r>
              <a:rPr lang="en-US" sz="2500" dirty="0" smtClean="0">
                <a:latin typeface="Century Gothic" pitchFamily="34" charset="0"/>
              </a:rPr>
              <a:t>8 - 8:30	</a:t>
            </a:r>
            <a:r>
              <a:rPr lang="en-US" sz="2500" b="1" dirty="0" smtClean="0">
                <a:latin typeface="Century Gothic" pitchFamily="34" charset="0"/>
              </a:rPr>
              <a:t>Bookstore</a:t>
            </a:r>
            <a:r>
              <a:rPr lang="en-US" sz="2500" dirty="0" smtClean="0">
                <a:latin typeface="Century Gothic" pitchFamily="34" charset="0"/>
              </a:rPr>
              <a:t> 			Gatwick A</a:t>
            </a:r>
          </a:p>
          <a:p>
            <a:pPr>
              <a:buNone/>
              <a:tabLst>
                <a:tab pos="1484313" algn="l"/>
              </a:tabLst>
            </a:pPr>
            <a:endParaRPr lang="en-US" sz="25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500" dirty="0" smtClean="0">
                <a:latin typeface="Century Gothic" pitchFamily="34" charset="0"/>
              </a:rPr>
              <a:t>8 - 9:00	</a:t>
            </a:r>
            <a:r>
              <a:rPr lang="en-US" sz="2500" b="1" dirty="0" smtClean="0">
                <a:latin typeface="Century Gothic" pitchFamily="34" charset="0"/>
              </a:rPr>
              <a:t>Continental Breakfast</a:t>
            </a:r>
            <a:r>
              <a:rPr lang="en-US" sz="2500" dirty="0" smtClean="0">
                <a:latin typeface="Century Gothic" pitchFamily="34" charset="0"/>
              </a:rPr>
              <a:t> 		Lambert D</a:t>
            </a:r>
          </a:p>
          <a:p>
            <a:pPr>
              <a:buNone/>
              <a:tabLst>
                <a:tab pos="1484313" algn="l"/>
              </a:tabLst>
            </a:pPr>
            <a:endParaRPr lang="en-US" sz="25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500" dirty="0" smtClean="0">
                <a:latin typeface="Century Gothic" pitchFamily="34" charset="0"/>
              </a:rPr>
              <a:t>8 - 10:00	</a:t>
            </a:r>
            <a:r>
              <a:rPr lang="en-US" sz="2500" b="1" dirty="0" smtClean="0">
                <a:latin typeface="Century Gothic" pitchFamily="34" charset="0"/>
              </a:rPr>
              <a:t>Credentials/Registration</a:t>
            </a:r>
            <a:r>
              <a:rPr lang="en-US" sz="2500" dirty="0" smtClean="0">
                <a:latin typeface="Century Gothic" pitchFamily="34" charset="0"/>
              </a:rPr>
              <a:t> 		Foyer</a:t>
            </a:r>
          </a:p>
          <a:p>
            <a:pPr>
              <a:buNone/>
              <a:tabLst>
                <a:tab pos="1484313" algn="l"/>
              </a:tabLst>
            </a:pPr>
            <a:endParaRPr lang="en-US" sz="25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500" dirty="0" smtClean="0">
                <a:latin typeface="Century Gothic" pitchFamily="34" charset="0"/>
              </a:rPr>
              <a:t>8:30	</a:t>
            </a:r>
            <a:r>
              <a:rPr lang="en-US" sz="2500" b="1" dirty="0" smtClean="0">
                <a:latin typeface="Century Gothic" pitchFamily="34" charset="0"/>
              </a:rPr>
              <a:t>Banner Lineup</a:t>
            </a:r>
            <a:r>
              <a:rPr lang="en-US" sz="2500" dirty="0" smtClean="0">
                <a:latin typeface="Century Gothic" pitchFamily="34" charset="0"/>
              </a:rPr>
              <a:t> 		Foyer</a:t>
            </a:r>
          </a:p>
          <a:p>
            <a:pPr>
              <a:buNone/>
              <a:tabLst>
                <a:tab pos="1484313" algn="l"/>
              </a:tabLst>
            </a:pPr>
            <a:endParaRPr lang="en-US" sz="25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500" dirty="0" smtClean="0">
                <a:latin typeface="Century Gothic" pitchFamily="34" charset="0"/>
              </a:rPr>
              <a:t>8:45 	</a:t>
            </a:r>
            <a:r>
              <a:rPr lang="en-US" sz="2500" b="1" dirty="0" smtClean="0">
                <a:latin typeface="Century Gothic" pitchFamily="34" charset="0"/>
              </a:rPr>
              <a:t>Parade of Banners</a:t>
            </a:r>
            <a:r>
              <a:rPr lang="en-US" sz="2500" dirty="0" smtClean="0">
                <a:latin typeface="Century Gothic" pitchFamily="34" charset="0"/>
              </a:rPr>
              <a:t> 		Concourse B</a:t>
            </a:r>
          </a:p>
          <a:p>
            <a:pPr>
              <a:buNone/>
              <a:tabLst>
                <a:tab pos="1484313" algn="l"/>
              </a:tabLst>
            </a:pPr>
            <a:endParaRPr lang="en-US" sz="25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500" dirty="0" smtClean="0">
                <a:latin typeface="Century Gothic" pitchFamily="34" charset="0"/>
              </a:rPr>
              <a:t>9:00	</a:t>
            </a:r>
            <a:r>
              <a:rPr lang="en-US" sz="2500" b="1" dirty="0" smtClean="0">
                <a:latin typeface="Century Gothic" pitchFamily="34" charset="0"/>
              </a:rPr>
              <a:t>Keynote</a:t>
            </a:r>
            <a:r>
              <a:rPr lang="en-US" sz="2500" dirty="0" smtClean="0">
                <a:latin typeface="Century Gothic" pitchFamily="34" charset="0"/>
              </a:rPr>
              <a:t>, Cathy Newton 		Concourse B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75708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Today’s Events 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roadway" pitchFamily="82" charset="0"/>
              </a:rPr>
              <a:t>Mid-Morning</a:t>
            </a:r>
            <a:endParaRPr lang="en-US" dirty="0">
              <a:effectLst>
                <a:glow rad="228600">
                  <a:srgbClr val="FF0000">
                    <a:alpha val="40000"/>
                  </a:srgb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2971799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ctr" anchorCtr="0">
            <a:normAutofit/>
          </a:bodyPr>
          <a:lstStyle/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10:00		</a:t>
            </a:r>
            <a:r>
              <a:rPr lang="en-US" sz="2300" b="1" dirty="0" smtClean="0">
                <a:latin typeface="Century Gothic" pitchFamily="34" charset="0"/>
              </a:rPr>
              <a:t>Business Meeting</a:t>
            </a:r>
            <a:r>
              <a:rPr lang="en-US" sz="2300" dirty="0" smtClean="0">
                <a:latin typeface="Century Gothic" pitchFamily="34" charset="0"/>
              </a:rPr>
              <a:t>		Concourse B</a:t>
            </a:r>
          </a:p>
          <a:p>
            <a:pPr>
              <a:buNone/>
              <a:tabLst>
                <a:tab pos="1484313" algn="l"/>
              </a:tabLst>
            </a:pPr>
            <a:endParaRPr lang="en-US" sz="23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11 - 12		</a:t>
            </a:r>
            <a:r>
              <a:rPr lang="en-US" sz="2300" b="1" dirty="0" smtClean="0">
                <a:latin typeface="Century Gothic" pitchFamily="34" charset="0"/>
              </a:rPr>
              <a:t>Bookstore</a:t>
            </a:r>
            <a:r>
              <a:rPr lang="en-US" sz="2300" dirty="0" smtClean="0">
                <a:latin typeface="Century Gothic" pitchFamily="34" charset="0"/>
              </a:rPr>
              <a:t> 			Gatwick A</a:t>
            </a:r>
          </a:p>
          <a:p>
            <a:pPr>
              <a:buNone/>
              <a:tabLst>
                <a:tab pos="1484313" algn="l"/>
              </a:tabLst>
            </a:pPr>
            <a:endParaRPr lang="en-US" sz="23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11 - 1:30 		</a:t>
            </a:r>
            <a:r>
              <a:rPr lang="en-US" sz="2300" b="1" dirty="0" smtClean="0">
                <a:latin typeface="Century Gothic" pitchFamily="34" charset="0"/>
              </a:rPr>
              <a:t>Registration</a:t>
            </a:r>
            <a:r>
              <a:rPr lang="en-US" sz="2300" dirty="0" smtClean="0">
                <a:latin typeface="Century Gothic" pitchFamily="34" charset="0"/>
              </a:rPr>
              <a:t> 		Foyer</a:t>
            </a:r>
          </a:p>
          <a:p>
            <a:pPr>
              <a:buNone/>
              <a:tabLst>
                <a:tab pos="1484313" algn="l"/>
              </a:tabLst>
            </a:pPr>
            <a:endParaRPr lang="en-US" sz="2500" dirty="0" smtClean="0">
              <a:latin typeface="Century Gothic" pitchFamily="34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2718"/>
            <a:ext cx="7055380" cy="1400530"/>
          </a:xfrm>
        </p:spPr>
        <p:txBody>
          <a:bodyPr/>
          <a:lstStyle/>
          <a:p>
            <a:pPr algn="ctr"/>
            <a:r>
              <a:rPr lang="en-US" sz="5000" b="1" dirty="0" smtClean="0"/>
              <a:t>Trivia Challenge</a:t>
            </a:r>
            <a:endParaRPr lang="en-US" sz="5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10063" y="2052925"/>
            <a:ext cx="6711654" cy="4195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What is Captain Jack Sparrow's key catch-phrase in all the Pirates of the Caribbean films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Savvy</a:t>
            </a:r>
          </a:p>
        </p:txBody>
      </p:sp>
    </p:spTree>
    <p:extLst>
      <p:ext uri="{BB962C8B-B14F-4D97-AF65-F5344CB8AC3E}">
        <p14:creationId xmlns:p14="http://schemas.microsoft.com/office/powerpoint/2010/main" val="606116283"/>
      </p:ext>
    </p:extLst>
  </p:cSld>
  <p:clrMapOvr>
    <a:masterClrMapping/>
  </p:clrMapOvr>
  <p:transition spd="slow"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Today’s Events 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roadway" pitchFamily="82" charset="0"/>
              </a:rPr>
              <a:t>Afternoon</a:t>
            </a:r>
            <a:endParaRPr lang="en-US" dirty="0">
              <a:effectLst>
                <a:glow rad="228600">
                  <a:srgbClr val="FF0000">
                    <a:alpha val="40000"/>
                  </a:srgb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63963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ctr" anchorCtr="0">
            <a:normAutofit fontScale="92500" lnSpcReduction="10000"/>
          </a:bodyPr>
          <a:lstStyle/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12 - 1:00		</a:t>
            </a:r>
            <a:r>
              <a:rPr lang="en-US" sz="2300" b="1" dirty="0" smtClean="0">
                <a:latin typeface="Century Gothic" pitchFamily="34" charset="0"/>
              </a:rPr>
              <a:t>Lunch, Keynote, Awards</a:t>
            </a:r>
            <a:r>
              <a:rPr lang="en-US" sz="2300" dirty="0" smtClean="0">
                <a:latin typeface="Century Gothic" pitchFamily="34" charset="0"/>
              </a:rPr>
              <a:t>	Concourse A</a:t>
            </a: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			Dietmar Wagenknecht</a:t>
            </a:r>
          </a:p>
          <a:p>
            <a:pPr>
              <a:buNone/>
              <a:tabLst>
                <a:tab pos="1484313" algn="l"/>
              </a:tabLst>
            </a:pPr>
            <a:endParaRPr lang="en-US" sz="23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1:15 - 2:15		</a:t>
            </a:r>
            <a:r>
              <a:rPr lang="en-US" sz="2300" b="1" dirty="0" smtClean="0">
                <a:latin typeface="Century Gothic" pitchFamily="34" charset="0"/>
              </a:rPr>
              <a:t>Educational Sessions I</a:t>
            </a:r>
            <a:r>
              <a:rPr lang="en-US" sz="2300" dirty="0" smtClean="0">
                <a:latin typeface="Century Gothic" pitchFamily="34" charset="0"/>
              </a:rPr>
              <a:t>		Varies</a:t>
            </a:r>
          </a:p>
          <a:p>
            <a:pPr>
              <a:buNone/>
              <a:tabLst>
                <a:tab pos="1484313" algn="l"/>
              </a:tabLst>
            </a:pPr>
            <a:endParaRPr lang="en-US" sz="23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2:30 - 3:30		</a:t>
            </a:r>
            <a:r>
              <a:rPr lang="en-US" sz="2300" b="1" dirty="0" smtClean="0">
                <a:latin typeface="Century Gothic" pitchFamily="34" charset="0"/>
              </a:rPr>
              <a:t>Educational Sessions II</a:t>
            </a:r>
            <a:r>
              <a:rPr lang="en-US" sz="2300" dirty="0" smtClean="0">
                <a:latin typeface="Century Gothic" pitchFamily="34" charset="0"/>
              </a:rPr>
              <a:t>		Varies</a:t>
            </a:r>
          </a:p>
          <a:p>
            <a:pPr>
              <a:buNone/>
              <a:tabLst>
                <a:tab pos="1484313" algn="l"/>
              </a:tabLst>
            </a:pPr>
            <a:endParaRPr lang="en-US" sz="23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3:45 - 4:45		</a:t>
            </a:r>
            <a:r>
              <a:rPr lang="en-US" sz="2300" b="1" dirty="0" smtClean="0">
                <a:latin typeface="Century Gothic" pitchFamily="34" charset="0"/>
              </a:rPr>
              <a:t>Educational Sessions III</a:t>
            </a:r>
            <a:r>
              <a:rPr lang="en-US" sz="2300" dirty="0" smtClean="0">
                <a:latin typeface="Century Gothic" pitchFamily="34" charset="0"/>
              </a:rPr>
              <a:t>	Varies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Today’s Events 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roadway" pitchFamily="82" charset="0"/>
              </a:rPr>
              <a:t>“Noir” Evening</a:t>
            </a:r>
            <a:endParaRPr lang="en-US" dirty="0">
              <a:effectLst>
                <a:glow rad="228600">
                  <a:srgbClr val="FF0000">
                    <a:alpha val="40000"/>
                  </a:srgb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3563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ctr" anchorCtr="0">
            <a:normAutofit fontScale="85000" lnSpcReduction="20000"/>
          </a:bodyPr>
          <a:lstStyle/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5 - 6:30	</a:t>
            </a:r>
            <a:r>
              <a:rPr lang="en-US" sz="2300" b="1" dirty="0" smtClean="0">
                <a:latin typeface="Century Gothic" pitchFamily="34" charset="0"/>
              </a:rPr>
              <a:t>Registration</a:t>
            </a:r>
            <a:r>
              <a:rPr lang="en-US" sz="2300" dirty="0" smtClean="0">
                <a:latin typeface="Century Gothic" pitchFamily="34" charset="0"/>
              </a:rPr>
              <a:t>			Foyer</a:t>
            </a: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		</a:t>
            </a:r>
            <a:r>
              <a:rPr lang="en-US" sz="2300" b="1" dirty="0" smtClean="0">
                <a:latin typeface="Century Gothic" pitchFamily="34" charset="0"/>
              </a:rPr>
              <a:t>Hospitality</a:t>
            </a:r>
            <a:r>
              <a:rPr lang="en-US" sz="2300" dirty="0" smtClean="0">
                <a:latin typeface="Century Gothic" pitchFamily="34" charset="0"/>
              </a:rPr>
              <a:t>			Lambert D</a:t>
            </a: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		</a:t>
            </a: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5 - 6:00	</a:t>
            </a:r>
            <a:r>
              <a:rPr lang="en-US" sz="2300" b="1" dirty="0" smtClean="0">
                <a:latin typeface="Century Gothic" pitchFamily="34" charset="0"/>
              </a:rPr>
              <a:t>Bookstore</a:t>
            </a:r>
            <a:r>
              <a:rPr lang="en-US" sz="2300" dirty="0" smtClean="0">
                <a:latin typeface="Century Gothic" pitchFamily="34" charset="0"/>
              </a:rPr>
              <a:t>			Gatwick A</a:t>
            </a:r>
          </a:p>
          <a:p>
            <a:pPr>
              <a:buNone/>
              <a:tabLst>
                <a:tab pos="1484313" algn="l"/>
              </a:tabLst>
            </a:pPr>
            <a:endParaRPr lang="en-US" sz="23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6:00	</a:t>
            </a:r>
            <a:r>
              <a:rPr lang="en-US" sz="2300" b="1" dirty="0" smtClean="0">
                <a:latin typeface="Century Gothic" pitchFamily="34" charset="0"/>
              </a:rPr>
              <a:t>Dignitary Lineup, Dinner</a:t>
            </a:r>
            <a:r>
              <a:rPr lang="en-US" sz="2300" dirty="0" smtClean="0">
                <a:latin typeface="Century Gothic" pitchFamily="34" charset="0"/>
              </a:rPr>
              <a:t>		Concourse A</a:t>
            </a: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		Hollywood Trivia</a:t>
            </a:r>
          </a:p>
          <a:p>
            <a:pPr>
              <a:buNone/>
              <a:tabLst>
                <a:tab pos="1484313" algn="l"/>
              </a:tabLst>
            </a:pPr>
            <a:endParaRPr lang="en-US" sz="23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7:15	</a:t>
            </a:r>
            <a:r>
              <a:rPr lang="en-US" sz="2300" b="1" dirty="0" smtClean="0">
                <a:latin typeface="Century Gothic" pitchFamily="34" charset="0"/>
              </a:rPr>
              <a:t>Awards</a:t>
            </a:r>
            <a:r>
              <a:rPr lang="en-US" sz="2300" dirty="0" smtClean="0">
                <a:latin typeface="Century Gothic" pitchFamily="34" charset="0"/>
              </a:rPr>
              <a:t>			Concourse A</a:t>
            </a:r>
          </a:p>
          <a:p>
            <a:pPr>
              <a:buNone/>
              <a:tabLst>
                <a:tab pos="1484313" algn="l"/>
              </a:tabLst>
            </a:pPr>
            <a:endParaRPr lang="en-US" sz="2300" dirty="0" smtClean="0">
              <a:latin typeface="Century Gothic" pitchFamily="34" charset="0"/>
            </a:endParaRPr>
          </a:p>
          <a:p>
            <a:pPr>
              <a:buNone/>
              <a:tabLst>
                <a:tab pos="1484313" algn="l"/>
              </a:tabLst>
            </a:pPr>
            <a:r>
              <a:rPr lang="en-US" sz="2300" dirty="0" smtClean="0">
                <a:latin typeface="Century Gothic" pitchFamily="34" charset="0"/>
              </a:rPr>
              <a:t>7:30 - 8	</a:t>
            </a:r>
            <a:r>
              <a:rPr lang="en-US" sz="2300" b="1" dirty="0" smtClean="0">
                <a:latin typeface="Century Gothic" pitchFamily="34" charset="0"/>
              </a:rPr>
              <a:t>Registration</a:t>
            </a:r>
            <a:r>
              <a:rPr lang="en-US" sz="2300" dirty="0" smtClean="0">
                <a:latin typeface="Century Gothic" pitchFamily="34" charset="0"/>
              </a:rPr>
              <a:t>			Foyer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roadway" pitchFamily="82" charset="0"/>
              </a:rPr>
              <a:t>Today’s Events </a:t>
            </a:r>
            <a:br>
              <a:rPr lang="en-US" dirty="0" smtClean="0">
                <a:latin typeface="Broadway" pitchFamily="82" charset="0"/>
              </a:rPr>
            </a:br>
            <a:r>
              <a:rPr lang="en-US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  <a:latin typeface="Broadway" pitchFamily="82" charset="0"/>
              </a:rPr>
              <a:t>After Eight</a:t>
            </a:r>
            <a:endParaRPr lang="en-US" dirty="0">
              <a:effectLst>
                <a:glow rad="228600">
                  <a:srgbClr val="FF0000">
                    <a:alpha val="40000"/>
                  </a:srgbClr>
                </a:glow>
              </a:effectLst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  <a:prstGeom prst="roundRect">
            <a:avLst>
              <a:gd name="adj" fmla="val 10150"/>
            </a:avLst>
          </a:prstGeom>
          <a:solidFill>
            <a:schemeClr val="bg1">
              <a:alpha val="70000"/>
            </a:schemeClr>
          </a:solidFill>
        </p:spPr>
        <p:txBody>
          <a:bodyPr anchor="ctr" anchorCtr="0">
            <a:normAutofit fontScale="85000" lnSpcReduction="20000"/>
          </a:bodyPr>
          <a:lstStyle/>
          <a:p>
            <a:pPr>
              <a:buNone/>
              <a:tabLst>
                <a:tab pos="1200150" algn="l"/>
                <a:tab pos="1484313" algn="l"/>
              </a:tabLst>
            </a:pPr>
            <a:r>
              <a:rPr lang="en-US" sz="2300" spc="-100" dirty="0" smtClean="0">
                <a:latin typeface="Century Gothic" pitchFamily="34" charset="0"/>
              </a:rPr>
              <a:t>8:00	</a:t>
            </a:r>
            <a:r>
              <a:rPr lang="en-US" sz="2300" b="1" spc="-100" dirty="0" smtClean="0">
                <a:latin typeface="Century Gothic" pitchFamily="34" charset="0"/>
              </a:rPr>
              <a:t>International Speech Contest		</a:t>
            </a:r>
            <a:r>
              <a:rPr lang="en-US" sz="2300" spc="-100" dirty="0" smtClean="0">
                <a:latin typeface="Century Gothic" pitchFamily="34" charset="0"/>
              </a:rPr>
              <a:t>Concourse A</a:t>
            </a:r>
          </a:p>
          <a:p>
            <a:pPr>
              <a:buNone/>
              <a:tabLst>
                <a:tab pos="1200150" algn="l"/>
                <a:tab pos="1484313" algn="l"/>
              </a:tabLst>
            </a:pPr>
            <a:endParaRPr lang="en-US" sz="2300" spc="-100" dirty="0" smtClean="0">
              <a:latin typeface="Century Gothic" pitchFamily="34" charset="0"/>
            </a:endParaRPr>
          </a:p>
          <a:p>
            <a:pPr>
              <a:buNone/>
              <a:tabLst>
                <a:tab pos="1200150" algn="l"/>
                <a:tab pos="1484313" algn="l"/>
              </a:tabLst>
            </a:pPr>
            <a:r>
              <a:rPr lang="en-US" sz="2300" spc="-100" dirty="0" smtClean="0">
                <a:latin typeface="Century Gothic" pitchFamily="34" charset="0"/>
              </a:rPr>
              <a:t>9:00	</a:t>
            </a:r>
            <a:r>
              <a:rPr lang="en-US" sz="2300" b="1" spc="-100" dirty="0" smtClean="0">
                <a:latin typeface="Century Gothic" pitchFamily="34" charset="0"/>
              </a:rPr>
              <a:t>Distinguished Toastmaster Line</a:t>
            </a:r>
            <a:r>
              <a:rPr lang="en-US" sz="2300" spc="-100" dirty="0" smtClean="0">
                <a:latin typeface="Century Gothic" pitchFamily="34" charset="0"/>
              </a:rPr>
              <a:t>	Concourse A</a:t>
            </a:r>
          </a:p>
          <a:p>
            <a:pPr>
              <a:buNone/>
              <a:tabLst>
                <a:tab pos="1200150" algn="l"/>
                <a:tab pos="1484313" algn="l"/>
              </a:tabLst>
            </a:pPr>
            <a:r>
              <a:rPr lang="en-US" sz="2300" spc="-100" dirty="0" smtClean="0">
                <a:latin typeface="Century Gothic" pitchFamily="34" charset="0"/>
              </a:rPr>
              <a:t>		Announcements</a:t>
            </a:r>
          </a:p>
          <a:p>
            <a:pPr>
              <a:buNone/>
              <a:tabLst>
                <a:tab pos="1200150" algn="l"/>
                <a:tab pos="1484313" algn="l"/>
              </a:tabLst>
            </a:pPr>
            <a:endParaRPr lang="en-US" sz="2300" spc="-100" dirty="0" smtClean="0">
              <a:latin typeface="Century Gothic" pitchFamily="34" charset="0"/>
            </a:endParaRPr>
          </a:p>
          <a:p>
            <a:pPr>
              <a:buNone/>
              <a:tabLst>
                <a:tab pos="1200150" algn="l"/>
                <a:tab pos="1484313" algn="l"/>
              </a:tabLst>
            </a:pPr>
            <a:r>
              <a:rPr lang="en-US" sz="2300" spc="-100" dirty="0" smtClean="0">
                <a:latin typeface="Century Gothic" pitchFamily="34" charset="0"/>
              </a:rPr>
              <a:t>9:30	</a:t>
            </a:r>
            <a:r>
              <a:rPr lang="en-US" sz="2300" b="1" spc="-1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Winners Announced</a:t>
            </a:r>
            <a:r>
              <a:rPr lang="en-US" sz="2300" spc="-1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	</a:t>
            </a:r>
            <a:r>
              <a:rPr lang="en-US" sz="2300" spc="-100" dirty="0" smtClean="0">
                <a:latin typeface="Century Gothic" pitchFamily="34" charset="0"/>
              </a:rPr>
              <a:t>	Concourse A</a:t>
            </a:r>
          </a:p>
          <a:p>
            <a:pPr>
              <a:buNone/>
              <a:tabLst>
                <a:tab pos="1200150" algn="l"/>
                <a:tab pos="1484313" algn="l"/>
              </a:tabLst>
            </a:pPr>
            <a:endParaRPr lang="en-US" sz="2300" spc="-100" dirty="0" smtClean="0">
              <a:latin typeface="Century Gothic" pitchFamily="34" charset="0"/>
            </a:endParaRPr>
          </a:p>
          <a:p>
            <a:pPr>
              <a:buNone/>
              <a:tabLst>
                <a:tab pos="1200150" algn="l"/>
                <a:tab pos="1484313" algn="l"/>
              </a:tabLst>
            </a:pPr>
            <a:r>
              <a:rPr lang="en-US" sz="2300" spc="-100" dirty="0" smtClean="0">
                <a:latin typeface="Century Gothic" pitchFamily="34" charset="0"/>
              </a:rPr>
              <a:t>10-10:30	</a:t>
            </a:r>
            <a:r>
              <a:rPr lang="en-US" sz="2300" b="1" spc="-100" dirty="0" smtClean="0">
                <a:latin typeface="Century Gothic" pitchFamily="34" charset="0"/>
              </a:rPr>
              <a:t>Bookstore </a:t>
            </a:r>
            <a:r>
              <a:rPr lang="en-US" sz="2300" spc="-100" dirty="0" smtClean="0">
                <a:latin typeface="Century Gothic" pitchFamily="34" charset="0"/>
              </a:rPr>
              <a:t>			Gatwick A</a:t>
            </a:r>
          </a:p>
          <a:p>
            <a:pPr>
              <a:buNone/>
              <a:tabLst>
                <a:tab pos="1200150" algn="l"/>
                <a:tab pos="1484313" algn="l"/>
              </a:tabLst>
            </a:pPr>
            <a:endParaRPr lang="en-US" sz="2300" spc="-100" dirty="0" smtClean="0">
              <a:latin typeface="Century Gothic" pitchFamily="34" charset="0"/>
            </a:endParaRPr>
          </a:p>
          <a:p>
            <a:pPr>
              <a:buNone/>
              <a:tabLst>
                <a:tab pos="1200150" algn="l"/>
                <a:tab pos="1484313" algn="l"/>
              </a:tabLst>
            </a:pPr>
            <a:r>
              <a:rPr lang="en-US" sz="2300" spc="-100" dirty="0" smtClean="0">
                <a:latin typeface="Century Gothic" pitchFamily="34" charset="0"/>
              </a:rPr>
              <a:t>10-12:00	</a:t>
            </a:r>
            <a:r>
              <a:rPr lang="en-US" sz="2300" b="1" spc="-100" dirty="0" smtClean="0">
                <a:latin typeface="Century Gothic" pitchFamily="34" charset="0"/>
              </a:rPr>
              <a:t>Hospitality</a:t>
            </a:r>
            <a:r>
              <a:rPr lang="en-US" sz="2300" spc="-100" dirty="0" smtClean="0">
                <a:latin typeface="Century Gothic" pitchFamily="34" charset="0"/>
              </a:rPr>
              <a:t>			Lambert D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Toastmasters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District 8 Spring Conference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-10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  <a:sym typeface="Wingdings"/>
              </a:rPr>
              <a:t> </a:t>
            </a:r>
            <a:r>
              <a:rPr kumimoji="0" 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cs typeface="Times New Roman" pitchFamily="18" charset="0"/>
              </a:rPr>
              <a:t>Renaissance St. Louis Airport Hotel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US" sz="1600" spc="-100" dirty="0" smtClean="0">
                <a:solidFill>
                  <a:schemeClr val="tx1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  <a:sym typeface="Wingdings"/>
              </a:rPr>
              <a:t> May 17 &amp; 18, 2013</a:t>
            </a:r>
            <a:endParaRPr kumimoji="0" lang="en-US" sz="1600" b="0" i="0" u="none" strike="noStrike" kern="1200" cap="none" spc="-10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1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3462</TotalTime>
  <Words>884</Words>
  <Application>Microsoft Office PowerPoint</Application>
  <PresentationFormat>On-screen Show (4:3)</PresentationFormat>
  <Paragraphs>174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Ion</vt:lpstr>
      <vt:lpstr>PowerPoint Presentation</vt:lpstr>
      <vt:lpstr>Conference Changes Take note!</vt:lpstr>
      <vt:lpstr>Trivia Challenge </vt:lpstr>
      <vt:lpstr>Today’s Events  Early Morning</vt:lpstr>
      <vt:lpstr>Today’s Events  Mid-Morning</vt:lpstr>
      <vt:lpstr>Trivia Challenge</vt:lpstr>
      <vt:lpstr>Today’s Events  Afternoon</vt:lpstr>
      <vt:lpstr>Today’s Events  “Noir” Evening</vt:lpstr>
      <vt:lpstr>Today’s Events  After Eight</vt:lpstr>
      <vt:lpstr>Trivia Challenge</vt:lpstr>
      <vt:lpstr>Educational Sessions I 1:15 - 2:15</vt:lpstr>
      <vt:lpstr>Educational Sessions II 2:30 - 3:30</vt:lpstr>
      <vt:lpstr>Educational Sessions III 3:45 - 4:45</vt:lpstr>
      <vt:lpstr>Keynote &amp; Breakout Speaker Cathy Newton</vt:lpstr>
      <vt:lpstr>Keynote Lunch Speaker Dietmar Wagenknecht</vt:lpstr>
      <vt:lpstr>Trivia Challenge</vt:lpstr>
      <vt:lpstr> THANKS for keeping the camera rolling</vt:lpstr>
      <vt:lpstr>SPECIAL THANKS</vt:lpstr>
      <vt:lpstr>The End</vt:lpstr>
    </vt:vector>
  </TitlesOfParts>
  <Company>Wells Fargo &amp;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Molinarolo</dc:creator>
  <cp:lastModifiedBy>Clothier, Wendy R.</cp:lastModifiedBy>
  <cp:revision>216</cp:revision>
  <cp:lastPrinted>2013-05-03T15:33:15Z</cp:lastPrinted>
  <dcterms:created xsi:type="dcterms:W3CDTF">2013-04-04T14:25:25Z</dcterms:created>
  <dcterms:modified xsi:type="dcterms:W3CDTF">2013-08-28T21:39:43Z</dcterms:modified>
</cp:coreProperties>
</file>